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7" r:id="rId2"/>
    <p:sldId id="25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Lst>
  <p:sldSz cx="9144000" cy="6858000" type="overhead"/>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7769"/>
  </p:normalViewPr>
  <p:slideViewPr>
    <p:cSldViewPr snapToGrid="0">
      <p:cViewPr varScale="1">
        <p:scale>
          <a:sx n="84" d="100"/>
          <a:sy n="84" d="100"/>
        </p:scale>
        <p:origin x="24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E6FCA1-F0F8-CB40-AE65-8D1B1038D32C}" type="datetimeFigureOut">
              <a:rPr lang="de-DE" smtClean="0"/>
              <a:t>11.12.22</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4E794B-E8B4-DD4A-98E5-DB0C1BAE53D8}" type="slidenum">
              <a:rPr lang="de-DE" smtClean="0"/>
              <a:t>‹Nr.›</a:t>
            </a:fld>
            <a:endParaRPr lang="de-DE"/>
          </a:p>
        </p:txBody>
      </p:sp>
    </p:spTree>
    <p:extLst>
      <p:ext uri="{BB962C8B-B14F-4D97-AF65-F5344CB8AC3E}">
        <p14:creationId xmlns:p14="http://schemas.microsoft.com/office/powerpoint/2010/main" val="3970730739"/>
      </p:ext>
    </p:extLst>
  </p:cSld>
  <p:clrMap bg1="lt1" tx1="dk1" bg2="lt2" tx2="dk2" accent1="accent1" accent2="accent2" accent3="accent3" accent4="accent4" accent5="accent5" accent6="accent6" hlink="hlink" folHlink="folHlink"/>
  <p:notesStyle>
    <a:lvl1pPr marL="0" algn="l" defTabSz="767745" rtl="0" eaLnBrk="1" latinLnBrk="0" hangingPunct="1">
      <a:defRPr sz="1008" kern="1200">
        <a:solidFill>
          <a:schemeClr val="tx1"/>
        </a:solidFill>
        <a:latin typeface="+mn-lt"/>
        <a:ea typeface="+mn-ea"/>
        <a:cs typeface="+mn-cs"/>
      </a:defRPr>
    </a:lvl1pPr>
    <a:lvl2pPr marL="383874" algn="l" defTabSz="767745" rtl="0" eaLnBrk="1" latinLnBrk="0" hangingPunct="1">
      <a:defRPr sz="1008" kern="1200">
        <a:solidFill>
          <a:schemeClr val="tx1"/>
        </a:solidFill>
        <a:latin typeface="+mn-lt"/>
        <a:ea typeface="+mn-ea"/>
        <a:cs typeface="+mn-cs"/>
      </a:defRPr>
    </a:lvl2pPr>
    <a:lvl3pPr marL="767745" algn="l" defTabSz="767745" rtl="0" eaLnBrk="1" latinLnBrk="0" hangingPunct="1">
      <a:defRPr sz="1008" kern="1200">
        <a:solidFill>
          <a:schemeClr val="tx1"/>
        </a:solidFill>
        <a:latin typeface="+mn-lt"/>
        <a:ea typeface="+mn-ea"/>
        <a:cs typeface="+mn-cs"/>
      </a:defRPr>
    </a:lvl3pPr>
    <a:lvl4pPr marL="1151615" algn="l" defTabSz="767745" rtl="0" eaLnBrk="1" latinLnBrk="0" hangingPunct="1">
      <a:defRPr sz="1008" kern="1200">
        <a:solidFill>
          <a:schemeClr val="tx1"/>
        </a:solidFill>
        <a:latin typeface="+mn-lt"/>
        <a:ea typeface="+mn-ea"/>
        <a:cs typeface="+mn-cs"/>
      </a:defRPr>
    </a:lvl4pPr>
    <a:lvl5pPr marL="1535486" algn="l" defTabSz="767745" rtl="0" eaLnBrk="1" latinLnBrk="0" hangingPunct="1">
      <a:defRPr sz="1008" kern="1200">
        <a:solidFill>
          <a:schemeClr val="tx1"/>
        </a:solidFill>
        <a:latin typeface="+mn-lt"/>
        <a:ea typeface="+mn-ea"/>
        <a:cs typeface="+mn-cs"/>
      </a:defRPr>
    </a:lvl5pPr>
    <a:lvl6pPr marL="1919360" algn="l" defTabSz="767745" rtl="0" eaLnBrk="1" latinLnBrk="0" hangingPunct="1">
      <a:defRPr sz="1008" kern="1200">
        <a:solidFill>
          <a:schemeClr val="tx1"/>
        </a:solidFill>
        <a:latin typeface="+mn-lt"/>
        <a:ea typeface="+mn-ea"/>
        <a:cs typeface="+mn-cs"/>
      </a:defRPr>
    </a:lvl6pPr>
    <a:lvl7pPr marL="2303228" algn="l" defTabSz="767745" rtl="0" eaLnBrk="1" latinLnBrk="0" hangingPunct="1">
      <a:defRPr sz="1008" kern="1200">
        <a:solidFill>
          <a:schemeClr val="tx1"/>
        </a:solidFill>
        <a:latin typeface="+mn-lt"/>
        <a:ea typeface="+mn-ea"/>
        <a:cs typeface="+mn-cs"/>
      </a:defRPr>
    </a:lvl7pPr>
    <a:lvl8pPr marL="2687102" algn="l" defTabSz="767745" rtl="0" eaLnBrk="1" latinLnBrk="0" hangingPunct="1">
      <a:defRPr sz="1008" kern="1200">
        <a:solidFill>
          <a:schemeClr val="tx1"/>
        </a:solidFill>
        <a:latin typeface="+mn-lt"/>
        <a:ea typeface="+mn-ea"/>
        <a:cs typeface="+mn-cs"/>
      </a:defRPr>
    </a:lvl8pPr>
    <a:lvl9pPr marL="3070973" algn="l" defTabSz="767745" rtl="0" eaLnBrk="1" latinLnBrk="0" hangingPunct="1">
      <a:defRPr sz="10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decontrol.io/de/blog/mobile-app-vs-mobile-website-die-vor-und-nachteile-f%C3%BCr-dein-busines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nochmal das Projektthema zu umreißen, möchten wir nochmal auf dieses hinweisen, welches sich im Allgemeinen um die Reduzierung von Stromverbrauch bezieht. Unser zukünftiges System soll primär den privaten Haushalten, sprich den Verbrauchern, eine Möglichkeit bieten, anhand von unterschiedlicher Methoden und Optionen Wissen vermitteln, wie man den Stromverbrauch im Alltag optimieren kann. Im Allgemeinen sollen damit auch die einhergehenden Kosten gesenkt und die Klimakrise entlastet werden.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2</a:t>
            </a:fld>
            <a:endParaRPr lang="de-DE"/>
          </a:p>
        </p:txBody>
      </p:sp>
    </p:spTree>
    <p:extLst>
      <p:ext uri="{BB962C8B-B14F-4D97-AF65-F5344CB8AC3E}">
        <p14:creationId xmlns:p14="http://schemas.microsoft.com/office/powerpoint/2010/main" val="2148528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Nachdem wir die Erfordernisse gemäß der Schablone formuliert haben, folgen im nächsten Schritt nun die Anforderungen. Welche man zwischen zwei Arten differenziert. Es gibt zum einen </a:t>
            </a:r>
            <a:r>
              <a:rPr lang="de-DE" dirty="0" err="1">
                <a:effectLst/>
                <a:latin typeface="Helvetica" pitchFamily="2" charset="0"/>
              </a:rPr>
              <a:t>diefunktionale</a:t>
            </a:r>
            <a:r>
              <a:rPr lang="de-DE" dirty="0">
                <a:effectLst/>
                <a:latin typeface="Helvetica" pitchFamily="2" charset="0"/>
              </a:rPr>
              <a:t> als auch die non-funktionale Anforderung. Klar ist jedoch, dass sich beide Arten von Anforderungen auf das System beziehen.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14</a:t>
            </a:fld>
            <a:endParaRPr lang="de-DE"/>
          </a:p>
        </p:txBody>
      </p:sp>
    </p:spTree>
    <p:extLst>
      <p:ext uri="{BB962C8B-B14F-4D97-AF65-F5344CB8AC3E}">
        <p14:creationId xmlns:p14="http://schemas.microsoft.com/office/powerpoint/2010/main" val="3301604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15</a:t>
            </a:fld>
            <a:endParaRPr lang="de-DE"/>
          </a:p>
        </p:txBody>
      </p:sp>
    </p:spTree>
    <p:extLst>
      <p:ext uri="{BB962C8B-B14F-4D97-AF65-F5344CB8AC3E}">
        <p14:creationId xmlns:p14="http://schemas.microsoft.com/office/powerpoint/2010/main" val="1001525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u="none" strike="noStrike" dirty="0">
                <a:solidFill>
                  <a:srgbClr val="000000"/>
                </a:solidFill>
                <a:effectLst/>
              </a:rPr>
              <a:t>Unsere Seite (</a:t>
            </a:r>
            <a:r>
              <a:rPr lang="de-DE" b="0" i="0" u="none" strike="noStrike" dirty="0" err="1">
                <a:solidFill>
                  <a:srgbClr val="000000"/>
                </a:solidFill>
                <a:effectLst/>
              </a:rPr>
              <a:t>Energeasy</a:t>
            </a:r>
            <a:r>
              <a:rPr lang="de-DE" b="0" i="0" u="none" strike="noStrike" dirty="0">
                <a:solidFill>
                  <a:srgbClr val="000000"/>
                </a:solidFill>
                <a:effectLst/>
              </a:rPr>
              <a:t>) enthält Externe Web-Services "News-API" und "</a:t>
            </a:r>
            <a:r>
              <a:rPr lang="de-DE" b="0" i="0" u="none" strike="noStrike" dirty="0" err="1">
                <a:solidFill>
                  <a:srgbClr val="000000"/>
                </a:solidFill>
                <a:effectLst/>
              </a:rPr>
              <a:t>Weather</a:t>
            </a:r>
            <a:r>
              <a:rPr lang="de-DE" b="0" i="0" u="none" strike="noStrike" dirty="0">
                <a:solidFill>
                  <a:srgbClr val="000000"/>
                </a:solidFill>
                <a:effectLst/>
              </a:rPr>
              <a:t>-API“,</a:t>
            </a:r>
          </a:p>
          <a:p>
            <a:pPr algn="l"/>
            <a:r>
              <a:rPr lang="de-DE" b="0" i="0" u="none" strike="noStrike" dirty="0">
                <a:solidFill>
                  <a:srgbClr val="000000"/>
                </a:solidFill>
                <a:effectLst/>
              </a:rPr>
              <a:t>Auf unsere Seite gibt es unterschiedliche Stromanbieter und jeder Stromanbieter hat Tarife,</a:t>
            </a:r>
          </a:p>
          <a:p>
            <a:pPr algn="l"/>
            <a:r>
              <a:rPr lang="de-DE" b="0" i="0" u="none" strike="noStrike" dirty="0">
                <a:solidFill>
                  <a:srgbClr val="000000"/>
                </a:solidFill>
                <a:effectLst/>
              </a:rPr>
              <a:t>Die News-API wird Meldungen/Nachrichten implementieren,</a:t>
            </a:r>
          </a:p>
          <a:p>
            <a:pPr algn="l"/>
            <a:r>
              <a:rPr lang="de-DE" b="0" i="0" u="none" strike="noStrike" dirty="0">
                <a:solidFill>
                  <a:srgbClr val="000000"/>
                </a:solidFill>
                <a:effectLst/>
              </a:rPr>
              <a:t>Meldungen enthalten Titel, Bild, Beschreibung, Datum und Quelle als Attributen,</a:t>
            </a:r>
          </a:p>
          <a:p>
            <a:pPr algn="l"/>
            <a:r>
              <a:rPr lang="de-DE" b="0" i="0" u="none" strike="noStrike" dirty="0" err="1">
                <a:solidFill>
                  <a:srgbClr val="000000"/>
                </a:solidFill>
                <a:effectLst/>
              </a:rPr>
              <a:t>Weather</a:t>
            </a:r>
            <a:r>
              <a:rPr lang="de-DE" b="0" i="0" u="none" strike="noStrike" dirty="0">
                <a:solidFill>
                  <a:srgbClr val="000000"/>
                </a:solidFill>
                <a:effectLst/>
              </a:rPr>
              <a:t>-API implementiert Wetterlage und somit wird auch die Ampel bearbeitet,</a:t>
            </a:r>
          </a:p>
          <a:p>
            <a:pPr algn="l"/>
            <a:r>
              <a:rPr lang="de-DE" b="0" i="0" u="none" strike="noStrike" dirty="0">
                <a:solidFill>
                  <a:srgbClr val="000000"/>
                </a:solidFill>
                <a:effectLst/>
              </a:rPr>
              <a:t>Energievorhersage enthält folgende Attributen (siehe oben),</a:t>
            </a:r>
          </a:p>
          <a:p>
            <a:pPr algn="l"/>
            <a:r>
              <a:rPr lang="de-DE" b="0" i="0" u="none" strike="noStrike" dirty="0">
                <a:solidFill>
                  <a:srgbClr val="000000"/>
                </a:solidFill>
                <a:effectLst/>
              </a:rPr>
              <a:t>Jeder Nutzer kann sich eine oder mehrere Spar-Empfehlungen anschauen</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16</a:t>
            </a:fld>
            <a:endParaRPr lang="de-DE"/>
          </a:p>
        </p:txBody>
      </p:sp>
    </p:spTree>
    <p:extLst>
      <p:ext uri="{BB962C8B-B14F-4D97-AF65-F5344CB8AC3E}">
        <p14:creationId xmlns:p14="http://schemas.microsoft.com/office/powerpoint/2010/main" val="1327960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1" i="1" u="none" strike="noStrike" dirty="0">
                <a:solidFill>
                  <a:srgbClr val="000000"/>
                </a:solidFill>
                <a:effectLst/>
              </a:rPr>
              <a:t>Lösungsfindung: Warum eine Webseite?</a:t>
            </a:r>
            <a:endParaRPr lang="de-DE" b="0" i="0" u="none" strike="noStrike" dirty="0">
              <a:solidFill>
                <a:srgbClr val="000000"/>
              </a:solidFill>
              <a:effectLst/>
            </a:endParaRPr>
          </a:p>
          <a:p>
            <a:pPr algn="l"/>
            <a:r>
              <a:rPr lang="de-DE" b="0" i="0" u="none" strike="noStrike" dirty="0">
                <a:solidFill>
                  <a:srgbClr val="000000"/>
                </a:solidFill>
                <a:effectLst/>
              </a:rPr>
              <a:t> </a:t>
            </a:r>
          </a:p>
          <a:p>
            <a:pPr algn="l"/>
            <a:r>
              <a:rPr lang="de-DE" b="0" i="0" u="none" strike="noStrike" dirty="0">
                <a:solidFill>
                  <a:srgbClr val="000000"/>
                </a:solidFill>
                <a:effectLst/>
              </a:rPr>
              <a:t>Nun, nachdem wir uns die Stakeholder Analyse, sowie entsprechenden Persona und Problemszenarien angeschaut haben, um uns einen genaueren Überblick unserer künftigen Zielgruppe zu verschaffen, sind wir im Projektteam gemeinsam und einverständlich zum Endschluss gekommen, unsere Lösung in Form einer Website umzusetzen und im späteren Verlauf anzubieten. Zu diesem Endschluss kamen wir nach reifer Überlegung und vorheriger Recherche, was sich am Ehesten anbietet, um den effektivsten Output für unsere Zielgruppe zu erlangen. Vor allem dem privaten Haushalt, in allen Altersgruppen, möchten wir eine Plattform bieten, die zum Einsehen von Informationen und aneignen von Wissen bezüglich des Themas „Stromverbrauch“ dienen soll. Dies soll möglichst einfach und zugänglich für alle Nutzer sein, die sich mit diesem Thema auseinandersetzen wollen und sich hierfür interessieren. Außerdem sollen Informationen bereitgestellt werden, welche verständlich und unkompliziert zu erreichen sind. </a:t>
            </a:r>
          </a:p>
          <a:p>
            <a:pPr algn="l"/>
            <a:r>
              <a:rPr lang="de-DE" b="0" i="0" u="none" strike="noStrike" dirty="0">
                <a:solidFill>
                  <a:srgbClr val="000000"/>
                </a:solidFill>
                <a:effectLst/>
              </a:rPr>
              <a:t> </a:t>
            </a:r>
          </a:p>
          <a:p>
            <a:pPr algn="l"/>
            <a:r>
              <a:rPr lang="de-DE" b="0" i="0" u="none" strike="noStrike" dirty="0">
                <a:solidFill>
                  <a:srgbClr val="000000"/>
                </a:solidFill>
                <a:effectLst/>
              </a:rPr>
              <a:t>Demnach haben wir uns im Vorfeld einige Vor- sowie Nachteile einer Webseite gegenüber einer Smartphone-Applikation gesammelt. Für besonders geeignet und hilfreich bezüglich der Informationen hierzu hat sich der hier [verlinkte Blog]( </a:t>
            </a:r>
            <a:r>
              <a:rPr lang="de-DE" b="0" i="0" u="none" strike="noStrike" dirty="0">
                <a:solidFill>
                  <a:srgbClr val="000000"/>
                </a:solidFill>
                <a:effectLst/>
                <a:hlinkClick r:id="rId3"/>
              </a:rPr>
              <a:t>https://codecontrol.io/de/blog/mobile-app-vs-mobile-website-die-vor-und-nachteile-für-dein-business/</a:t>
            </a:r>
            <a:r>
              <a:rPr lang="de-DE" b="0" i="0" u="none" strike="noStrike" dirty="0">
                <a:solidFill>
                  <a:srgbClr val="000000"/>
                </a:solidFill>
                <a:effectLst/>
              </a:rPr>
              <a:t>) geeignet.</a:t>
            </a:r>
          </a:p>
          <a:p>
            <a:pPr algn="l"/>
            <a:r>
              <a:rPr lang="de-DE" b="0" i="0" u="none" strike="noStrike" dirty="0">
                <a:solidFill>
                  <a:srgbClr val="000000"/>
                </a:solidFill>
                <a:effectLst/>
              </a:rPr>
              <a:t> </a:t>
            </a:r>
          </a:p>
          <a:p>
            <a:pPr algn="l"/>
            <a:r>
              <a:rPr lang="de-DE" b="0" i="0" u="none" strike="noStrike" dirty="0">
                <a:solidFill>
                  <a:srgbClr val="000000"/>
                </a:solidFill>
                <a:effectLst/>
              </a:rPr>
              <a:t>Zunächst einmal haben wir die Vor- sowie Nachteile im Allgemeinen aufgelistet um diese dann im Nachgang kurz und kompakt, im Hinblick auf unsere Lösung, für einen besseren Überblick in einer tabellarischen Form gegenübergestellt.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17</a:t>
            </a:fld>
            <a:endParaRPr lang="de-DE"/>
          </a:p>
        </p:txBody>
      </p:sp>
    </p:spTree>
    <p:extLst>
      <p:ext uri="{BB962C8B-B14F-4D97-AF65-F5344CB8AC3E}">
        <p14:creationId xmlns:p14="http://schemas.microsoft.com/office/powerpoint/2010/main" val="3703845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u="none" strike="noStrike" dirty="0">
                <a:solidFill>
                  <a:srgbClr val="000000"/>
                </a:solidFill>
                <a:effectLst/>
              </a:rPr>
              <a:t>Abschließend ist nochmals zu erwähnen, dass in unserem System hauptsächlich der private Haushalt angesprochen wird und demnach die Umsetzung unserer Lösung sich auch möglichst im Haushalt selbst befindet, d.h. dass die Nutzer unseres Systems keine flexible Lösung in Form einer App benötigen, da im aktuellen Stand der Umsetzung weder Benutzerdaten gefordert oder gespeichert noch Smartphone-Funktionen genutzt werden müssen. </a:t>
            </a:r>
          </a:p>
          <a:p>
            <a:pPr algn="l"/>
            <a:r>
              <a:rPr lang="de-DE" b="0" i="0" u="none" strike="noStrike" dirty="0">
                <a:solidFill>
                  <a:srgbClr val="000000"/>
                </a:solidFill>
                <a:effectLst/>
              </a:rPr>
              <a:t> </a:t>
            </a:r>
          </a:p>
          <a:p>
            <a:pPr algn="l"/>
            <a:r>
              <a:rPr lang="de-DE" b="0" i="0" u="none" strike="noStrike" dirty="0">
                <a:solidFill>
                  <a:srgbClr val="000000"/>
                </a:solidFill>
                <a:effectLst/>
              </a:rPr>
              <a:t>Da wir in unseren ermittelten Zielgruppen auch ältere Generationen ansprechen möchten, für diese die Darstellung auf einem Rechner-Bildschirm angenehmer ist als die im Vergleich minimierte Form auf dem Smartphone, empfinden wir diese Art der Lösung als Benutzerfreundlicher und -zufriedenstellender. </a:t>
            </a:r>
          </a:p>
          <a:p>
            <a:pPr algn="l"/>
            <a:r>
              <a:rPr lang="de-DE" b="0" i="0" u="none" strike="noStrike" dirty="0">
                <a:solidFill>
                  <a:srgbClr val="000000"/>
                </a:solidFill>
                <a:effectLst/>
              </a:rPr>
              <a:t> </a:t>
            </a:r>
          </a:p>
          <a:p>
            <a:pPr algn="l"/>
            <a:r>
              <a:rPr lang="de-DE" b="0" i="0" u="none" strike="noStrike" dirty="0">
                <a:solidFill>
                  <a:srgbClr val="000000"/>
                </a:solidFill>
                <a:effectLst/>
              </a:rPr>
              <a:t>Anzumerken sei jedoch noch, dass das Aufrufen unserer Webseite selbstverständlich auf allen Endgeräten funktioniert, auch auf die Browser-Applikation jedes Smartphones, ganzgleich über welches Betriebssystem dieses unterstützt wird.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19</a:t>
            </a:fld>
            <a:endParaRPr lang="de-DE"/>
          </a:p>
        </p:txBody>
      </p:sp>
    </p:spTree>
    <p:extLst>
      <p:ext uri="{BB962C8B-B14F-4D97-AF65-F5344CB8AC3E}">
        <p14:creationId xmlns:p14="http://schemas.microsoft.com/office/powerpoint/2010/main" val="4263597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auf unsere Projektrisiken überzugehen, haben wir uns zunächst einmal im allgemeinen Gedanken über das Riskmanagement im Allgemeinen in einem Projekt- oder Entwicklungsteam gemacht. Wir haben viele Risiken festgestellt, die sowohl intern, als auch extern zu bedenken sind. Die folgenden drei Folien sind ebenfalls Teile der großen </a:t>
            </a:r>
            <a:r>
              <a:rPr lang="de-DE" dirty="0" err="1"/>
              <a:t>Map</a:t>
            </a:r>
            <a:r>
              <a:rPr lang="de-DE" dirty="0"/>
              <a:t>, welche sich jedoch im vollen Umfang und im Originalen auf unser GitHub Repository befindet.</a:t>
            </a:r>
          </a:p>
        </p:txBody>
      </p:sp>
      <p:sp>
        <p:nvSpPr>
          <p:cNvPr id="4" name="Foliennummernplatzhalter 3"/>
          <p:cNvSpPr>
            <a:spLocks noGrp="1"/>
          </p:cNvSpPr>
          <p:nvPr>
            <p:ph type="sldNum" sz="quarter" idx="5"/>
          </p:nvPr>
        </p:nvSpPr>
        <p:spPr/>
        <p:txBody>
          <a:bodyPr/>
          <a:lstStyle/>
          <a:p>
            <a:fld id="{094E794B-E8B4-DD4A-98E5-DB0C1BAE53D8}" type="slidenum">
              <a:rPr lang="de-DE" smtClean="0"/>
              <a:t>20</a:t>
            </a:fld>
            <a:endParaRPr lang="de-DE"/>
          </a:p>
        </p:txBody>
      </p:sp>
    </p:spTree>
    <p:extLst>
      <p:ext uri="{BB962C8B-B14F-4D97-AF65-F5344CB8AC3E}">
        <p14:creationId xmlns:p14="http://schemas.microsoft.com/office/powerpoint/2010/main" val="3403968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nächsten Schritt haben wir diese allgemeinen Projektrisiken in eine Tabelle zusammengefasst. Unterschieden haben wir diese am </a:t>
            </a:r>
            <a:r>
              <a:rPr lang="de-DE" dirty="0" err="1"/>
              <a:t>Risko</a:t>
            </a:r>
            <a:r>
              <a:rPr lang="de-DE" dirty="0"/>
              <a:t>-Typ, den Konsequenzen, der Art der Maßnahme um dagegen anzugehen und die präventive Maßnahme als Lösungsvorschlag.</a:t>
            </a:r>
          </a:p>
        </p:txBody>
      </p:sp>
      <p:sp>
        <p:nvSpPr>
          <p:cNvPr id="4" name="Foliennummernplatzhalter 3"/>
          <p:cNvSpPr>
            <a:spLocks noGrp="1"/>
          </p:cNvSpPr>
          <p:nvPr>
            <p:ph type="sldNum" sz="quarter" idx="5"/>
          </p:nvPr>
        </p:nvSpPr>
        <p:spPr/>
        <p:txBody>
          <a:bodyPr/>
          <a:lstStyle/>
          <a:p>
            <a:fld id="{094E794B-E8B4-DD4A-98E5-DB0C1BAE53D8}" type="slidenum">
              <a:rPr lang="de-DE" smtClean="0"/>
              <a:t>23</a:t>
            </a:fld>
            <a:endParaRPr lang="de-DE"/>
          </a:p>
        </p:txBody>
      </p:sp>
    </p:spTree>
    <p:extLst>
      <p:ext uri="{BB962C8B-B14F-4D97-AF65-F5344CB8AC3E}">
        <p14:creationId xmlns:p14="http://schemas.microsoft.com/office/powerpoint/2010/main" val="4135081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konnten wir Projektbezogene Risiken besser filtern und über mehrere Blickwinkel bedenken. Ebenfalls wurden diese wie die allgemeinen Risiken aufgelistet mit dem Unterschied, dass diese diesmal direkt unser zukünftiges System ansprechen. </a:t>
            </a:r>
          </a:p>
        </p:txBody>
      </p:sp>
      <p:sp>
        <p:nvSpPr>
          <p:cNvPr id="4" name="Foliennummernplatzhalter 3"/>
          <p:cNvSpPr>
            <a:spLocks noGrp="1"/>
          </p:cNvSpPr>
          <p:nvPr>
            <p:ph type="sldNum" sz="quarter" idx="5"/>
          </p:nvPr>
        </p:nvSpPr>
        <p:spPr/>
        <p:txBody>
          <a:bodyPr/>
          <a:lstStyle/>
          <a:p>
            <a:fld id="{094E794B-E8B4-DD4A-98E5-DB0C1BAE53D8}" type="slidenum">
              <a:rPr lang="de-DE" smtClean="0"/>
              <a:t>26</a:t>
            </a:fld>
            <a:endParaRPr lang="de-DE"/>
          </a:p>
        </p:txBody>
      </p:sp>
    </p:spTree>
    <p:extLst>
      <p:ext uri="{BB962C8B-B14F-4D97-AF65-F5344CB8AC3E}">
        <p14:creationId xmlns:p14="http://schemas.microsoft.com/office/powerpoint/2010/main" val="2971197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Nachdem wir Risiken und ihre Merkmale aufgelistet haben und ausreichende Informationen ermittelt haben, konnten wir unsere </a:t>
            </a:r>
            <a:r>
              <a:rPr lang="de-DE" dirty="0" err="1"/>
              <a:t>PoC‘s</a:t>
            </a:r>
            <a:r>
              <a:rPr lang="de-DE" dirty="0"/>
              <a:t> klarer definieren. Bei der ersten Definierung haben wir uns nochmals in die User-Sicht hineinversetzen wollen, weshalb wir hierbei auch auf einen </a:t>
            </a:r>
            <a:r>
              <a:rPr lang="de-DE" dirty="0" err="1"/>
              <a:t>Fallback</a:t>
            </a:r>
            <a:r>
              <a:rPr lang="de-DE" dirty="0"/>
              <a:t> des Users beschrieben haben. Also was der User tun kann, falls eins der Fail-Kriterien auftritt. Im nächsten Schritt haben wir die </a:t>
            </a:r>
            <a:r>
              <a:rPr lang="de-DE" dirty="0" err="1"/>
              <a:t>PoC‘s</a:t>
            </a:r>
            <a:r>
              <a:rPr lang="de-DE" dirty="0"/>
              <a:t> grün markiert, die während dieser Projektarbeit implementieren möchten. Die Restlichen sind für zukünftige Entwicklungen angedacht. </a:t>
            </a:r>
          </a:p>
        </p:txBody>
      </p:sp>
      <p:sp>
        <p:nvSpPr>
          <p:cNvPr id="4" name="Foliennummernplatzhalter 3"/>
          <p:cNvSpPr>
            <a:spLocks noGrp="1"/>
          </p:cNvSpPr>
          <p:nvPr>
            <p:ph type="sldNum" sz="quarter" idx="5"/>
          </p:nvPr>
        </p:nvSpPr>
        <p:spPr/>
        <p:txBody>
          <a:bodyPr/>
          <a:lstStyle/>
          <a:p>
            <a:fld id="{094E794B-E8B4-DD4A-98E5-DB0C1BAE53D8}" type="slidenum">
              <a:rPr lang="de-DE" smtClean="0"/>
              <a:t>29</a:t>
            </a:fld>
            <a:endParaRPr lang="de-DE"/>
          </a:p>
        </p:txBody>
      </p:sp>
    </p:spTree>
    <p:extLst>
      <p:ext uri="{BB962C8B-B14F-4D97-AF65-F5344CB8AC3E}">
        <p14:creationId xmlns:p14="http://schemas.microsoft.com/office/powerpoint/2010/main" val="1593028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letzten Schritt haben wir dann nochmals die </a:t>
            </a:r>
            <a:r>
              <a:rPr lang="de-DE" dirty="0" err="1"/>
              <a:t>PoC‘s</a:t>
            </a:r>
            <a:r>
              <a:rPr lang="de-DE" dirty="0"/>
              <a:t> selektiert und die wichtigsten drei um das </a:t>
            </a:r>
            <a:r>
              <a:rPr lang="de-DE" dirty="0" err="1"/>
              <a:t>Fallback</a:t>
            </a:r>
            <a:r>
              <a:rPr lang="de-DE" dirty="0"/>
              <a:t> des Users reduziert und um eine Beschreibung/Begründung ergänzt, denn hierbei wird nur der Hinblick auf das System betrachtet. </a:t>
            </a:r>
          </a:p>
        </p:txBody>
      </p:sp>
      <p:sp>
        <p:nvSpPr>
          <p:cNvPr id="4" name="Foliennummernplatzhalter 3"/>
          <p:cNvSpPr>
            <a:spLocks noGrp="1"/>
          </p:cNvSpPr>
          <p:nvPr>
            <p:ph type="sldNum" sz="quarter" idx="5"/>
          </p:nvPr>
        </p:nvSpPr>
        <p:spPr/>
        <p:txBody>
          <a:bodyPr/>
          <a:lstStyle/>
          <a:p>
            <a:fld id="{094E794B-E8B4-DD4A-98E5-DB0C1BAE53D8}" type="slidenum">
              <a:rPr lang="de-DE" smtClean="0"/>
              <a:t>30</a:t>
            </a:fld>
            <a:endParaRPr lang="de-DE"/>
          </a:p>
        </p:txBody>
      </p:sp>
    </p:spTree>
    <p:extLst>
      <p:ext uri="{BB962C8B-B14F-4D97-AF65-F5344CB8AC3E}">
        <p14:creationId xmlns:p14="http://schemas.microsoft.com/office/powerpoint/2010/main" val="305273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u="none" strike="noStrike" dirty="0">
                <a:solidFill>
                  <a:srgbClr val="000000"/>
                </a:solidFill>
                <a:effectLst/>
              </a:rPr>
              <a:t>Bei dem Domänenmodell im Ist-Zustand haben wir den "Stromverbrauch" zentriert, um unser Hauptaugenmerk darauf zu fokussieren und um die Domäne nochmal hervorzuheben. </a:t>
            </a:r>
          </a:p>
          <a:p>
            <a:pPr algn="l"/>
            <a:r>
              <a:rPr lang="de-DE" b="0" i="0" u="none" strike="noStrike" dirty="0">
                <a:solidFill>
                  <a:srgbClr val="000000"/>
                </a:solidFill>
                <a:effectLst/>
              </a:rPr>
              <a:t>Der Stromverbrauch definiert sich zum einen über die Strommenge als auch über die Stromkosten. </a:t>
            </a:r>
          </a:p>
          <a:p>
            <a:pPr algn="l"/>
            <a:r>
              <a:rPr lang="de-DE" b="0" i="0" u="none" strike="noStrike" dirty="0">
                <a:solidFill>
                  <a:srgbClr val="000000"/>
                </a:solidFill>
                <a:effectLst/>
              </a:rPr>
              <a:t>Dabei unterscheidet man bei der Strommenge, wovon sie abhängig ist. Faktoren hierfür können unter anderem die Arbeitssituation, die Jahreszeit, wie groß der Haushalt ist, sprich wie viele Mitglieder sich in diesem befinden und die Anzahl an Elektrogeräten und deren Nutzung. </a:t>
            </a:r>
          </a:p>
          <a:p>
            <a:pPr algn="l"/>
            <a:r>
              <a:rPr lang="de-DE" b="0" i="0" u="none" strike="noStrike" dirty="0">
                <a:solidFill>
                  <a:srgbClr val="000000"/>
                </a:solidFill>
                <a:effectLst/>
              </a:rPr>
              <a:t>Bei den Stromkosten unterscheidet man hingegen die Abhängigkeit durch Stromanbietern, Länder sowie Städte, aktuelle politische Situationen sowohl bundes- als auch weltweit und den Sektionen. </a:t>
            </a:r>
          </a:p>
          <a:p>
            <a:pPr algn="l"/>
            <a:r>
              <a:rPr lang="de-DE" b="0" i="0" u="none" strike="noStrike" dirty="0">
                <a:solidFill>
                  <a:srgbClr val="000000"/>
                </a:solidFill>
                <a:effectLst/>
              </a:rPr>
              <a:t>Außerdem ist auch die Erzeugung von Strom eine wichtiger Aspekt, denn klar ist das Strom aus "konventionellen Energieträgern" (bspw. Kohle), als auch von "Erneuerbarer Energieträger" (bspw. Windkrafträdern, Solaranlagen) gewonnen wird. </a:t>
            </a:r>
          </a:p>
          <a:p>
            <a:pPr algn="l"/>
            <a:r>
              <a:rPr lang="de-DE" b="0" i="0" u="none" strike="noStrike" dirty="0">
                <a:solidFill>
                  <a:srgbClr val="000000"/>
                </a:solidFill>
                <a:effectLst/>
              </a:rPr>
              <a:t>Klar ist auch, dass jeder Verbraucher einen individuellen Stromverbrauch und individuelle Stromkosten hat.</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3</a:t>
            </a:fld>
            <a:endParaRPr lang="de-DE"/>
          </a:p>
        </p:txBody>
      </p:sp>
    </p:spTree>
    <p:extLst>
      <p:ext uri="{BB962C8B-B14F-4D97-AF65-F5344CB8AC3E}">
        <p14:creationId xmlns:p14="http://schemas.microsoft.com/office/powerpoint/2010/main" val="115626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Folien des zweiten Audits abzuschließen führen wir hier unseren Projektplan für die kommenden Modellierungen und Vorhaben auf. </a:t>
            </a:r>
          </a:p>
        </p:txBody>
      </p:sp>
      <p:sp>
        <p:nvSpPr>
          <p:cNvPr id="4" name="Foliennummernplatzhalter 3"/>
          <p:cNvSpPr>
            <a:spLocks noGrp="1"/>
          </p:cNvSpPr>
          <p:nvPr>
            <p:ph type="sldNum" sz="quarter" idx="5"/>
          </p:nvPr>
        </p:nvSpPr>
        <p:spPr/>
        <p:txBody>
          <a:bodyPr/>
          <a:lstStyle/>
          <a:p>
            <a:fld id="{094E794B-E8B4-DD4A-98E5-DB0C1BAE53D8}" type="slidenum">
              <a:rPr lang="de-DE" smtClean="0"/>
              <a:t>31</a:t>
            </a:fld>
            <a:endParaRPr lang="de-DE"/>
          </a:p>
        </p:txBody>
      </p:sp>
    </p:spTree>
    <p:extLst>
      <p:ext uri="{BB962C8B-B14F-4D97-AF65-F5344CB8AC3E}">
        <p14:creationId xmlns:p14="http://schemas.microsoft.com/office/powerpoint/2010/main" val="1841547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32</a:t>
            </a:fld>
            <a:endParaRPr lang="de-DE"/>
          </a:p>
        </p:txBody>
      </p:sp>
    </p:spTree>
    <p:extLst>
      <p:ext uri="{BB962C8B-B14F-4D97-AF65-F5344CB8AC3E}">
        <p14:creationId xmlns:p14="http://schemas.microsoft.com/office/powerpoint/2010/main" val="211939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Nachdem die Domäne im Ist-Zustand klar definiert wurde, haben wir die daraus resultierenden Stakeholder entnommen und sie in einer </a:t>
            </a:r>
            <a:r>
              <a:rPr lang="de-DE" dirty="0" err="1"/>
              <a:t>Stakeholderanalyse</a:t>
            </a:r>
            <a:r>
              <a:rPr lang="de-DE" dirty="0"/>
              <a:t>-Tabelle klarer definiert, dabei sind uns durch Recherchen auch weitere Stakeholder aufgefallen die ebenfalls ergänzt wurden. </a:t>
            </a:r>
          </a:p>
          <a:p>
            <a:endParaRPr lang="de-DE" dirty="0">
              <a:effectLst/>
              <a:latin typeface="Helvetica" pitchFamily="2" charset="0"/>
            </a:endParaRPr>
          </a:p>
          <a:p>
            <a:r>
              <a:rPr lang="de-DE" dirty="0">
                <a:effectLst/>
                <a:latin typeface="Helvetica" pitchFamily="2" charset="0"/>
              </a:rPr>
              <a:t>Die Stakeholder werden hierbei in drei Kategorien unterteilt:</a:t>
            </a:r>
          </a:p>
          <a:p>
            <a:r>
              <a:rPr lang="de-DE" dirty="0">
                <a:effectLst/>
                <a:latin typeface="Helvetica" pitchFamily="2" charset="0"/>
              </a:rPr>
              <a:t>Die erste Kategorie wird von den primären Stakeholdern belegt, diese sind von dem Problem direkt betroffen, bzw. am System beteiligt, weshalb diese auch als unsere vorrangige Zielgruppe gilt. In unserer Tabellendarstellung wurden diese rot markiert, um die Wichtigkeit zu signalisieren.</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4</a:t>
            </a:fld>
            <a:endParaRPr lang="de-DE"/>
          </a:p>
        </p:txBody>
      </p:sp>
    </p:spTree>
    <p:extLst>
      <p:ext uri="{BB962C8B-B14F-4D97-AF65-F5344CB8AC3E}">
        <p14:creationId xmlns:p14="http://schemas.microsoft.com/office/powerpoint/2010/main" val="73858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Die zweite Kategorie bildet die sekundären Stakeholder, welche im Vergleich zu den primären Stakeholdern nicht direkt betroffen sind. Dennoch haben die sekundären Stakeholder einen Einfluss auf das System. Hierbei wurden diese gelb markiert um diese neutralisierter als die erste Kategorie zu kennzeichnen.</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5</a:t>
            </a:fld>
            <a:endParaRPr lang="de-DE"/>
          </a:p>
        </p:txBody>
      </p:sp>
    </p:spTree>
    <p:extLst>
      <p:ext uri="{BB962C8B-B14F-4D97-AF65-F5344CB8AC3E}">
        <p14:creationId xmlns:p14="http://schemas.microsoft.com/office/powerpoint/2010/main" val="967049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Die dritte Kategorie fasst die tertiären Stakeholder zusammen, welche sich darin kennzeichnen, indem sie keinen direkten Einfluss im System haben, diese wurden </a:t>
            </a:r>
            <a:r>
              <a:rPr lang="de-DE" dirty="0" err="1">
                <a:effectLst/>
                <a:latin typeface="Helvetica" pitchFamily="2" charset="0"/>
              </a:rPr>
              <a:t>inunserer</a:t>
            </a:r>
            <a:r>
              <a:rPr lang="de-DE" dirty="0">
                <a:effectLst/>
                <a:latin typeface="Helvetica" pitchFamily="2" charset="0"/>
              </a:rPr>
              <a:t> Tabelle grün markiert, um die Neutralisierung zu verdeutlichen.</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6</a:t>
            </a:fld>
            <a:endParaRPr lang="de-DE"/>
          </a:p>
        </p:txBody>
      </p:sp>
    </p:spTree>
    <p:extLst>
      <p:ext uri="{BB962C8B-B14F-4D97-AF65-F5344CB8AC3E}">
        <p14:creationId xmlns:p14="http://schemas.microsoft.com/office/powerpoint/2010/main" val="291991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Um das Problem verständlicher gestalten zu können, ist das Veranschaulichen der Bedürfnisse der zukünftigen, unterschiedlichen Nutzer von hoher Bedeutung. Besonders gut eignet sich hierfür die Persona-Methode. Basierend auf der Stakeholder-Tabelle, haben wir hierbei detaillierte Persona erstellt, die eine bestimmte Benutzergruppe repräsentieren und mit denen sich User identifizieren können. </a:t>
            </a:r>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7</a:t>
            </a:fld>
            <a:endParaRPr lang="de-DE"/>
          </a:p>
        </p:txBody>
      </p:sp>
    </p:spTree>
    <p:extLst>
      <p:ext uri="{BB962C8B-B14F-4D97-AF65-F5344CB8AC3E}">
        <p14:creationId xmlns:p14="http://schemas.microsoft.com/office/powerpoint/2010/main" val="69046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Dabei ist uns besonders wichtig, dass sich die Persona durch unterschiedliche Merkmale wie Geschlecht, Alter, Beruf, Wohnort usw. unterscheiden. </a:t>
            </a:r>
          </a:p>
        </p:txBody>
      </p:sp>
      <p:sp>
        <p:nvSpPr>
          <p:cNvPr id="4" name="Foliennummernplatzhalter 3"/>
          <p:cNvSpPr>
            <a:spLocks noGrp="1"/>
          </p:cNvSpPr>
          <p:nvPr>
            <p:ph type="sldNum" sz="quarter" idx="5"/>
          </p:nvPr>
        </p:nvSpPr>
        <p:spPr/>
        <p:txBody>
          <a:bodyPr/>
          <a:lstStyle/>
          <a:p>
            <a:fld id="{094E794B-E8B4-DD4A-98E5-DB0C1BAE53D8}" type="slidenum">
              <a:rPr lang="de-DE" smtClean="0"/>
              <a:t>8</a:t>
            </a:fld>
            <a:endParaRPr lang="de-DE"/>
          </a:p>
        </p:txBody>
      </p:sp>
    </p:spTree>
    <p:extLst>
      <p:ext uri="{BB962C8B-B14F-4D97-AF65-F5344CB8AC3E}">
        <p14:creationId xmlns:p14="http://schemas.microsoft.com/office/powerpoint/2010/main" val="2177793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Mithilfe der detaillierten Persona lassen sich nun unterschiedliche Situationen beschreiben,  in denen auf die Problemstellung genauer eingegangen wird. Anhand von diesen sogenannten Problem-Szenarien können Teile einer Story beschrieben werden, in der die jeweilige Persona einem Problem begegnet und versucht eine Lösung dafür zu finden. </a:t>
            </a:r>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10</a:t>
            </a:fld>
            <a:endParaRPr lang="de-DE"/>
          </a:p>
        </p:txBody>
      </p:sp>
    </p:spTree>
    <p:extLst>
      <p:ext uri="{BB962C8B-B14F-4D97-AF65-F5344CB8AC3E}">
        <p14:creationId xmlns:p14="http://schemas.microsoft.com/office/powerpoint/2010/main" val="268924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Nachdem die Nutzergruppen nun analysiert und definiert wurden, müssen im nächsten Schritt deren Erfordernisse (engl. User </a:t>
            </a:r>
            <a:r>
              <a:rPr lang="de-DE" dirty="0" err="1">
                <a:effectLst/>
                <a:latin typeface="Helvetica" pitchFamily="2" charset="0"/>
              </a:rPr>
              <a:t>needs</a:t>
            </a:r>
            <a:r>
              <a:rPr lang="de-DE" dirty="0">
                <a:effectLst/>
                <a:latin typeface="Helvetica" pitchFamily="2" charset="0"/>
              </a:rPr>
              <a:t>) identifiziert werden. User </a:t>
            </a:r>
            <a:r>
              <a:rPr lang="de-DE" dirty="0" err="1">
                <a:effectLst/>
                <a:latin typeface="Helvetica" pitchFamily="2" charset="0"/>
              </a:rPr>
              <a:t>needs</a:t>
            </a:r>
            <a:r>
              <a:rPr lang="de-DE" dirty="0">
                <a:effectLst/>
                <a:latin typeface="Helvetica" pitchFamily="2" charset="0"/>
              </a:rPr>
              <a:t> beschreiben, was in einer konkreten Situation für einen spezifischen User erfüllt sein muss, damit die Persona ein bestimmtes Ziel erreicht kann. Anhand der obigen Schablone können Erfordernisse mittels der Erwartungen aus der </a:t>
            </a:r>
            <a:r>
              <a:rPr lang="de-DE" dirty="0" err="1">
                <a:effectLst/>
                <a:latin typeface="Helvetica" pitchFamily="2" charset="0"/>
              </a:rPr>
              <a:t>Stakeholderanalyse</a:t>
            </a:r>
            <a:r>
              <a:rPr lang="de-DE" dirty="0">
                <a:effectLst/>
                <a:latin typeface="Helvetica" pitchFamily="2" charset="0"/>
              </a:rPr>
              <a:t> formuliert werden.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13</a:t>
            </a:fld>
            <a:endParaRPr lang="de-DE"/>
          </a:p>
        </p:txBody>
      </p:sp>
    </p:spTree>
    <p:extLst>
      <p:ext uri="{BB962C8B-B14F-4D97-AF65-F5344CB8AC3E}">
        <p14:creationId xmlns:p14="http://schemas.microsoft.com/office/powerpoint/2010/main" val="4065631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2DB160F-B1DA-D643-B90A-E6140AB4F0C8}" type="datetimeFigureOut">
              <a:rPr lang="de-DE" smtClean="0"/>
              <a:t>11.12.22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622095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2DB160F-B1DA-D643-B90A-E6140AB4F0C8}" type="datetimeFigureOut">
              <a:rPr lang="de-DE" smtClean="0"/>
              <a:t>11.12.22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82978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2DB160F-B1DA-D643-B90A-E6140AB4F0C8}" type="datetimeFigureOut">
              <a:rPr lang="de-DE" smtClean="0"/>
              <a:t>11.12.22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277001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2DB160F-B1DA-D643-B90A-E6140AB4F0C8}" type="datetimeFigureOut">
              <a:rPr lang="de-DE" smtClean="0"/>
              <a:t>11.12.22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28075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2DB160F-B1DA-D643-B90A-E6140AB4F0C8}" type="datetimeFigureOut">
              <a:rPr lang="de-DE" smtClean="0"/>
              <a:t>11.12.22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2716405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2DB160F-B1DA-D643-B90A-E6140AB4F0C8}" type="datetimeFigureOut">
              <a:rPr lang="de-DE" smtClean="0"/>
              <a:t>11.12.22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4153275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29842" y="2505075"/>
            <a:ext cx="3868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2DB160F-B1DA-D643-B90A-E6140AB4F0C8}" type="datetimeFigureOut">
              <a:rPr lang="de-DE" smtClean="0"/>
              <a:t>11.12.22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190884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2DB160F-B1DA-D643-B90A-E6140AB4F0C8}" type="datetimeFigureOut">
              <a:rPr lang="de-DE" smtClean="0"/>
              <a:t>11.12.22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28183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B160F-B1DA-D643-B90A-E6140AB4F0C8}" type="datetimeFigureOut">
              <a:rPr lang="de-DE" smtClean="0"/>
              <a:t>11.12.22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2742006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2DB160F-B1DA-D643-B90A-E6140AB4F0C8}" type="datetimeFigureOut">
              <a:rPr lang="de-DE" smtClean="0"/>
              <a:t>11.12.22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47407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2DB160F-B1DA-D643-B90A-E6140AB4F0C8}" type="datetimeFigureOut">
              <a:rPr lang="de-DE" smtClean="0"/>
              <a:t>11.12.22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53044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B160F-B1DA-D643-B90A-E6140AB4F0C8}" type="datetimeFigureOut">
              <a:rPr lang="de-DE" smtClean="0"/>
              <a:t>11.12.22</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2EF49F-8B4A-0048-A378-5BF0C43C9920}" type="slidenum">
              <a:rPr lang="de-DE" smtClean="0"/>
              <a:t>‹Nr.›</a:t>
            </a:fld>
            <a:endParaRPr lang="de-DE"/>
          </a:p>
        </p:txBody>
      </p:sp>
    </p:spTree>
    <p:extLst>
      <p:ext uri="{BB962C8B-B14F-4D97-AF65-F5344CB8AC3E}">
        <p14:creationId xmlns:p14="http://schemas.microsoft.com/office/powerpoint/2010/main" val="31690037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1BCBB349-17C7-962A-6675-E8C51BFD1CD5}"/>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3401840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032DA44-C890-8C71-ED0B-0028B65D9765}"/>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25838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309FAB-6BEF-47BD-9F7D-23B50AA811D6}"/>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239896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CCC82FA-762E-207A-5B2C-54C9599632F7}"/>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88411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1C20575-EED0-5E58-177F-C5FA4C2BDFD2}"/>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123110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4E120E1-DE68-3DD1-999A-F31109D6A78C}"/>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260254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4BF433C-B00E-21FC-CD33-EAE87BC2CE88}"/>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184109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C61530A-E702-464B-3B10-317E33452F4D}"/>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1234325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1DB610-57B7-2F4D-642F-EDDBA40C76D7}"/>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61699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963E4C6-232B-A3F8-1E1C-F81670AEF639}"/>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1467254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200FCC3-CE2B-6258-6CB6-40950F3797F6}"/>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2116292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07C07D2-5299-5627-3F39-35ECC36C2860}"/>
              </a:ext>
            </a:extLst>
          </p:cNvPr>
          <p:cNvPicPr>
            <a:picLocks noChangeAspect="1"/>
          </p:cNvPicPr>
          <p:nvPr/>
        </p:nvPicPr>
        <p:blipFill>
          <a:blip r:embed="rId3"/>
          <a:stretch>
            <a:fillRect/>
          </a:stretch>
        </p:blipFill>
        <p:spPr>
          <a:xfrm>
            <a:off x="3037" y="1169"/>
            <a:ext cx="9137927" cy="6855674"/>
          </a:xfrm>
          <a:prstGeom prst="rect">
            <a:avLst/>
          </a:prstGeom>
        </p:spPr>
      </p:pic>
    </p:spTree>
    <p:extLst>
      <p:ext uri="{BB962C8B-B14F-4D97-AF65-F5344CB8AC3E}">
        <p14:creationId xmlns:p14="http://schemas.microsoft.com/office/powerpoint/2010/main" val="1079517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F81740F-E7E0-EFBD-2DB0-88E015788B45}"/>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1484076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B21861B-9F04-FE2B-33CF-C7DDD03D1933}"/>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2256243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913E0CE-CA5C-B703-5B0A-F13D67AC7EF1}"/>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1118607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855F91A-7B4B-C05E-07A8-8A59726CC93C}"/>
              </a:ext>
            </a:extLst>
          </p:cNvPr>
          <p:cNvPicPr>
            <a:picLocks noChangeAspect="1"/>
          </p:cNvPicPr>
          <p:nvPr/>
        </p:nvPicPr>
        <p:blipFill>
          <a:blip r:embed="rId3"/>
          <a:stretch>
            <a:fillRect/>
          </a:stretch>
        </p:blipFill>
        <p:spPr>
          <a:xfrm>
            <a:off x="13329" y="1169"/>
            <a:ext cx="9117342" cy="6855674"/>
          </a:xfrm>
          <a:prstGeom prst="rect">
            <a:avLst/>
          </a:prstGeom>
        </p:spPr>
      </p:pic>
    </p:spTree>
    <p:extLst>
      <p:ext uri="{BB962C8B-B14F-4D97-AF65-F5344CB8AC3E}">
        <p14:creationId xmlns:p14="http://schemas.microsoft.com/office/powerpoint/2010/main" val="2283829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098C428-AF9A-6D0E-E283-940CB460384E}"/>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692589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3BFE111-5BA8-D609-36BC-6EAC8AC02091}"/>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183304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DCAF7E9-085D-489D-9DC9-B7DAE8697434}"/>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2589767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78D3C83-2581-30E3-0D0A-83CDFDF0925D}"/>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3058413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F9ED97B-865F-BC22-3CF5-D205F70B4C70}"/>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4094027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9995397-0BED-08FF-687E-596CFA1651AF}"/>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418524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79B97FE-B9F2-9734-0A4F-A3C7933C9BE3}"/>
              </a:ext>
            </a:extLst>
          </p:cNvPr>
          <p:cNvPicPr>
            <a:picLocks noChangeAspect="1"/>
          </p:cNvPicPr>
          <p:nvPr/>
        </p:nvPicPr>
        <p:blipFill>
          <a:blip r:embed="rId3"/>
          <a:stretch>
            <a:fillRect/>
          </a:stretch>
        </p:blipFill>
        <p:spPr>
          <a:xfrm>
            <a:off x="1550" y="2326"/>
            <a:ext cx="9140900" cy="6855674"/>
          </a:xfrm>
          <a:prstGeom prst="rect">
            <a:avLst/>
          </a:prstGeom>
        </p:spPr>
      </p:pic>
    </p:spTree>
    <p:extLst>
      <p:ext uri="{BB962C8B-B14F-4D97-AF65-F5344CB8AC3E}">
        <p14:creationId xmlns:p14="http://schemas.microsoft.com/office/powerpoint/2010/main" val="565323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24FA6C6-8D34-A4BD-BACB-286C11192D02}"/>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189804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755EB3F-494D-88D7-3142-0835894C5B4A}"/>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2023163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533B1B-CB74-1A73-04A4-B84222686972}"/>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245988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4B1178-70D3-03AD-A00C-93AB596D44AD}"/>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252333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E12A645-6050-3372-E714-AF0EE8701C0F}"/>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313954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F8EC861-8E66-AF6F-B3D5-21D275F18B98}"/>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113949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9F8B41-D4DF-8A0F-B4AA-56BF22678E66}"/>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380644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FE73E01-D022-AD1D-AC9D-DB617642FB57}"/>
              </a:ext>
            </a:extLst>
          </p:cNvPr>
          <p:cNvPicPr>
            <a:picLocks noChangeAspect="1"/>
          </p:cNvPicPr>
          <p:nvPr/>
        </p:nvPicPr>
        <p:blipFill>
          <a:blip r:embed="rId3"/>
          <a:stretch>
            <a:fillRect/>
          </a:stretch>
        </p:blipFill>
        <p:spPr>
          <a:xfrm>
            <a:off x="1556" y="1169"/>
            <a:ext cx="9140900" cy="6855674"/>
          </a:xfrm>
          <a:prstGeom prst="rect">
            <a:avLst/>
          </a:prstGeom>
        </p:spPr>
      </p:pic>
    </p:spTree>
    <p:extLst>
      <p:ext uri="{BB962C8B-B14F-4D97-AF65-F5344CB8AC3E}">
        <p14:creationId xmlns:p14="http://schemas.microsoft.com/office/powerpoint/2010/main" val="296503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08E3C2B-A4B3-95B5-301B-1A9EC8EEAF96}"/>
              </a:ext>
            </a:extLst>
          </p:cNvPr>
          <p:cNvPicPr>
            <a:picLocks noChangeAspect="1"/>
          </p:cNvPicPr>
          <p:nvPr/>
        </p:nvPicPr>
        <p:blipFill>
          <a:blip r:embed="rId2"/>
          <a:stretch>
            <a:fillRect/>
          </a:stretch>
        </p:blipFill>
        <p:spPr>
          <a:xfrm>
            <a:off x="1556" y="1169"/>
            <a:ext cx="9140900" cy="6855674"/>
          </a:xfrm>
          <a:prstGeom prst="rect">
            <a:avLst/>
          </a:prstGeom>
        </p:spPr>
      </p:pic>
    </p:spTree>
    <p:extLst>
      <p:ext uri="{BB962C8B-B14F-4D97-AF65-F5344CB8AC3E}">
        <p14:creationId xmlns:p14="http://schemas.microsoft.com/office/powerpoint/2010/main" val="139882528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1441</Words>
  <Application>Microsoft Macintosh PowerPoint</Application>
  <PresentationFormat>Overheadfolien</PresentationFormat>
  <Paragraphs>64</Paragraphs>
  <Slides>32</Slides>
  <Notes>21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32</vt:i4>
      </vt:variant>
    </vt:vector>
  </HeadingPairs>
  <TitlesOfParts>
    <vt:vector size="37" baseType="lpstr">
      <vt:lpstr>Arial</vt:lpstr>
      <vt:lpstr>Calibri</vt:lpstr>
      <vt:lpstr>Calibri Light</vt:lpstr>
      <vt:lpstr>Helvetica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Alberije Osaj</dc:creator>
  <cp:lastModifiedBy>Alberije Osaj</cp:lastModifiedBy>
  <cp:revision>2</cp:revision>
  <dcterms:created xsi:type="dcterms:W3CDTF">2022-12-08T20:05:42Z</dcterms:created>
  <dcterms:modified xsi:type="dcterms:W3CDTF">2022-12-11T13:57:51Z</dcterms:modified>
</cp:coreProperties>
</file>